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8" r:id="rId1"/>
    <p:sldMasterId id="2147483739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Mateos-Garcia" initials="" lastIdx="1" clrIdx="0"/>
  <p:cmAuthor id="1" name="Chantale Tippett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1E42CD-E769-41A8-A645-2F5DF5AF96F3}">
  <a:tblStyle styleId="{771E42CD-E769-41A8-A645-2F5DF5AF96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66"/>
  </p:normalViewPr>
  <p:slideViewPr>
    <p:cSldViewPr snapToGrid="0" snapToObjects="1">
      <p:cViewPr varScale="1">
        <p:scale>
          <a:sx n="92" d="100"/>
          <a:sy n="92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4-06T11:54:18.474" idx="1">
    <p:pos x="86" y="75"/>
    <p:text>+chantale.tippett@nesta.org.uk Could you add another slide with some examples of potential applications drawing on Appendix 4 here? Health Innovation Mapping_Scoping Phase Working Doc_12 Feb 2018_RWJF
_Assigned to Chantale Tippett_</p:text>
  </p:cm>
  <p:cm authorId="1" dt="2018-04-06T11:54:18.474" idx="1">
    <p:pos x="86" y="175"/>
    <p:text>Added! However it seemed a bit lopsided to not discuss the personas as well so I added a template that I can quickly run through to bring the idea to life (i.e. above the bullet points already present)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r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Blu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10426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46300" y="1708400"/>
            <a:ext cx="7148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246300" y="2470400"/>
            <a:ext cx="7148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2"/>
          </p:nvPr>
        </p:nvSpPr>
        <p:spPr>
          <a:xfrm>
            <a:off x="246300" y="32618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+ Contents Yellow">
  <p:cSld name="TITLE_1_1_1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7125" y="0"/>
            <a:ext cx="45507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subTitle" idx="2"/>
          </p:nvPr>
        </p:nvSpPr>
        <p:spPr>
          <a:xfrm>
            <a:off x="4690425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117850" y="853600"/>
            <a:ext cx="41256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4690425" y="853600"/>
            <a:ext cx="41256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+ Contents Orange">
  <p:cSld name="TITLE_1_1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593300" y="0"/>
            <a:ext cx="4550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subTitle" idx="2"/>
          </p:nvPr>
        </p:nvSpPr>
        <p:spPr>
          <a:xfrm>
            <a:off x="4690425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205425" y="854600"/>
            <a:ext cx="41256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4742300" y="854600"/>
            <a:ext cx="41256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Grey">
  <p:cSld name="TITLE_1_1_1_1_1_1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8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117850" y="854967"/>
            <a:ext cx="86460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Yellow">
  <p:cSld name="TITLE_1_1_1_1_1_1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8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17850" y="853600"/>
            <a:ext cx="8769000" cy="5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Grey">
  <p:cSld name="TITLE_1_1_1_1_1_1_1_1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Black">
  <p:cSld name="TITLE_1_1_1_1_1_1_1_1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Orange">
  <p:cSld name="TITLE_1_1_1_1_1_1_1_1_1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Purple">
  <p:cSld name="TITLE_1_1_1_1_1_1_1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Red">
  <p:cSld name="TITLE_1_1_1_1_1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Yellow">
  <p:cSld name="TITLE_1_1_1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3"/>
          </p:nvPr>
        </p:nvSpPr>
        <p:spPr>
          <a:xfrm>
            <a:off x="2404450" y="819733"/>
            <a:ext cx="66003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ea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962" y="-14233"/>
            <a:ext cx="9181925" cy="51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5" y="10564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46300" y="1708400"/>
            <a:ext cx="773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246300" y="2470400"/>
            <a:ext cx="7736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2"/>
          </p:nvPr>
        </p:nvSpPr>
        <p:spPr>
          <a:xfrm>
            <a:off x="246300" y="32618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ext layout">
  <p:cSld name="TITLE_1_1_1_1_1_1_1_1_1_1_1_1_1_1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444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/>
          <p:nvPr/>
        </p:nvCxnSpPr>
        <p:spPr>
          <a:xfrm>
            <a:off x="217050" y="602816"/>
            <a:ext cx="8664600" cy="0"/>
          </a:xfrm>
          <a:prstGeom prst="straightConnector1">
            <a:avLst/>
          </a:prstGeom>
          <a:noFill/>
          <a:ln w="9525" cap="flat" cmpd="sng">
            <a:solidFill>
              <a:srgbClr val="A5948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ouble column">
  <p:cSld name="TITLE_1_1_1_1_1_1_1_1_1_1_1_1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42456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/>
          <p:nvPr/>
        </p:nvCxnSpPr>
        <p:spPr>
          <a:xfrm>
            <a:off x="217050" y="602816"/>
            <a:ext cx="8664600" cy="0"/>
          </a:xfrm>
          <a:prstGeom prst="straightConnector1">
            <a:avLst/>
          </a:prstGeom>
          <a:noFill/>
          <a:ln w="9525" cap="flat" cmpd="sng">
            <a:solidFill>
              <a:srgbClr val="A5948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4636050" y="829400"/>
            <a:ext cx="42456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Grey">
  <p:cSld name="TITLE_1_1_1_1_1_1_1_1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4761000" y="0"/>
            <a:ext cx="4383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37350" y="388633"/>
            <a:ext cx="42456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898400" y="327133"/>
            <a:ext cx="4099200" cy="59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Purple">
  <p:cSld name="TITLE_1_1_1_1_1_1_1_1_1_1_1_1_1_1_1_1_1_1_1_1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761000" y="0"/>
            <a:ext cx="4383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37350" y="388633"/>
            <a:ext cx="42456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898400" y="327133"/>
            <a:ext cx="4099200" cy="59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Red">
  <p:cSld name="TITLE_1_1_1_1_1_1_1_1_1_1_1_1_1_1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0" y="0"/>
            <a:ext cx="43467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723050" y="388633"/>
            <a:ext cx="42456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205425" y="234067"/>
            <a:ext cx="40176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Orange">
  <p:cSld name="TITLE_1_1_1_1_1_1_1_1_1_1_1_1_1_1_1_1_1_1_1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0" y="0"/>
            <a:ext cx="4346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723050" y="388633"/>
            <a:ext cx="42456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205425" y="234067"/>
            <a:ext cx="40176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Small Image / Video / Char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6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53466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3"/>
          </p:nvPr>
        </p:nvSpPr>
        <p:spPr>
          <a:xfrm>
            <a:off x="5592600" y="5908600"/>
            <a:ext cx="31587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+ Text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2975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2869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3"/>
          </p:nvPr>
        </p:nvSpPr>
        <p:spPr>
          <a:xfrm>
            <a:off x="137350" y="4571000"/>
            <a:ext cx="31587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159" name="Shape 159"/>
          <p:cNvCxnSpPr/>
          <p:nvPr/>
        </p:nvCxnSpPr>
        <p:spPr>
          <a:xfrm>
            <a:off x="3165850" y="2267"/>
            <a:ext cx="0" cy="6887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Grey Layout">
  <p:cSld name="CUSTOM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0" y="0"/>
            <a:ext cx="4383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111850" y="1292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86250" y="829400"/>
            <a:ext cx="40281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ubTitle" idx="3"/>
          </p:nvPr>
        </p:nvSpPr>
        <p:spPr>
          <a:xfrm>
            <a:off x="86250" y="37114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Yellow Layout">
  <p:cSld name="CUSTOM_2_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4383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111850" y="1292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86250" y="829400"/>
            <a:ext cx="40281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■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3"/>
          </p:nvPr>
        </p:nvSpPr>
        <p:spPr>
          <a:xfrm>
            <a:off x="86250" y="37114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traw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5" y="5922167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94475" y="1279900"/>
            <a:ext cx="773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94475" y="2041900"/>
            <a:ext cx="7736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2"/>
          </p:nvPr>
        </p:nvSpPr>
        <p:spPr>
          <a:xfrm>
            <a:off x="246300" y="2782167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Purple Layout">
  <p:cSld name="CUSTOM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761000" y="0"/>
            <a:ext cx="4383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6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subTitle" idx="1"/>
          </p:nvPr>
        </p:nvSpPr>
        <p:spPr>
          <a:xfrm>
            <a:off x="48472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4898350" y="829400"/>
            <a:ext cx="40281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3"/>
          </p:nvPr>
        </p:nvSpPr>
        <p:spPr>
          <a:xfrm>
            <a:off x="4847250" y="37114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Orange Layout">
  <p:cSld name="CUSTOM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761000" y="0"/>
            <a:ext cx="4383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6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48472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4898350" y="829400"/>
            <a:ext cx="40281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○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■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3"/>
          </p:nvPr>
        </p:nvSpPr>
        <p:spPr>
          <a:xfrm>
            <a:off x="4847250" y="37114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 / Video">
  <p:cSld name="CUSTOM_3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image">
  <p:cSld name="CUSTOM_4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/ Chart / Graph">
  <p:cSld name="CUSTOM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6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y">
  <p:cSld name="CUSTOM_5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58800" cy="5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CUSTOM_5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58800" cy="5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CUSTOM_5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58800" cy="5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5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58800" cy="5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CUSTOM_5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21359"/>
            <a:ext cx="595602" cy="1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58800" cy="5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Wood">
  <p:cSld name="TITLE_1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94475" y="1362833"/>
            <a:ext cx="773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94475" y="2124833"/>
            <a:ext cx="7736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2"/>
          </p:nvPr>
        </p:nvSpPr>
        <p:spPr>
          <a:xfrm>
            <a:off x="246300" y="2782167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0" y="707904"/>
            <a:ext cx="1343325" cy="36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Yellow">
  <p:cSld name="CUSTOM_5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2"/>
          </p:nvPr>
        </p:nvSpPr>
        <p:spPr>
          <a:xfrm>
            <a:off x="137350" y="731800"/>
            <a:ext cx="8758800" cy="5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●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○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■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●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○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■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●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○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entury Gothic"/>
              <a:buChar char="■"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050" y="64186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Blur">
  <p:cSld name="CUSTOM_7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 descr="Blu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0426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subTitle" idx="1"/>
          </p:nvPr>
        </p:nvSpPr>
        <p:spPr>
          <a:xfrm>
            <a:off x="246300" y="2970367"/>
            <a:ext cx="37674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246300" y="15688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265793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576550" y="2488367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Sea">
  <p:cSld name="CUSTOM_7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962" y="-14233"/>
            <a:ext cx="9181925" cy="51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0426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246300" y="2970367"/>
            <a:ext cx="37674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246300" y="15688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265793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76550" y="2488367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Straw">
  <p:cSld name="CUSTOM_7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0426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>
            <a:spLocks noGrp="1"/>
          </p:cNvSpPr>
          <p:nvPr>
            <p:ph type="subTitle" idx="1"/>
          </p:nvPr>
        </p:nvSpPr>
        <p:spPr>
          <a:xfrm>
            <a:off x="246300" y="2970367"/>
            <a:ext cx="37674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246300" y="15688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265793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576550" y="2488367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Wood">
  <p:cSld name="CUSTOM_7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035704"/>
            <a:ext cx="1343325" cy="36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subTitle" idx="1"/>
          </p:nvPr>
        </p:nvSpPr>
        <p:spPr>
          <a:xfrm>
            <a:off x="246300" y="2970367"/>
            <a:ext cx="37674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246300" y="15688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76550" y="2488367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2663178"/>
            <a:ext cx="228650" cy="19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Plain">
  <p:cSld name="CUSTOM_8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042633"/>
            <a:ext cx="1343324" cy="3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subTitle" idx="1"/>
          </p:nvPr>
        </p:nvSpPr>
        <p:spPr>
          <a:xfrm>
            <a:off x="246300" y="2970367"/>
            <a:ext cx="37674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246300" y="15688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0" y="265793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576550" y="2488367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r" type="title">
  <p:cSld name="TITL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7378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98700" y="1403600"/>
            <a:ext cx="7148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1"/>
          </p:nvPr>
        </p:nvSpPr>
        <p:spPr>
          <a:xfrm>
            <a:off x="398700" y="2165600"/>
            <a:ext cx="7148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ubTitle" idx="2"/>
          </p:nvPr>
        </p:nvSpPr>
        <p:spPr>
          <a:xfrm>
            <a:off x="398700" y="29570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ea">
  <p:cSld name="TITLE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7378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98700" y="1403600"/>
            <a:ext cx="8411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ubTitle" idx="1"/>
          </p:nvPr>
        </p:nvSpPr>
        <p:spPr>
          <a:xfrm>
            <a:off x="398700" y="2165600"/>
            <a:ext cx="84114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2"/>
          </p:nvPr>
        </p:nvSpPr>
        <p:spPr>
          <a:xfrm>
            <a:off x="398700" y="29570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traw">
  <p:cSld name="TITLE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10426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98700" y="1708400"/>
            <a:ext cx="7148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1"/>
          </p:nvPr>
        </p:nvSpPr>
        <p:spPr>
          <a:xfrm>
            <a:off x="398700" y="2470400"/>
            <a:ext cx="7148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2"/>
          </p:nvPr>
        </p:nvSpPr>
        <p:spPr>
          <a:xfrm>
            <a:off x="398700" y="32618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Wood">
  <p:cSld name="TITLE_1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63" y="737825"/>
            <a:ext cx="1890013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98700" y="1403600"/>
            <a:ext cx="759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398700" y="2165600"/>
            <a:ext cx="75954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2"/>
          </p:nvPr>
        </p:nvSpPr>
        <p:spPr>
          <a:xfrm>
            <a:off x="398700" y="29570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Yellow">
  <p:cSld name="TITLE_1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94475" y="1216233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194475" y="1978233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2"/>
          </p:nvPr>
        </p:nvSpPr>
        <p:spPr>
          <a:xfrm>
            <a:off x="194475" y="2552633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5" y="587500"/>
            <a:ext cx="1343324" cy="3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Yellow">
  <p:cSld name="TITLE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8140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98700" y="1479800"/>
            <a:ext cx="8495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1"/>
          </p:nvPr>
        </p:nvSpPr>
        <p:spPr>
          <a:xfrm>
            <a:off x="398700" y="2241800"/>
            <a:ext cx="8495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ubTitle" idx="2"/>
          </p:nvPr>
        </p:nvSpPr>
        <p:spPr>
          <a:xfrm>
            <a:off x="398700" y="30332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range">
  <p:cSld name="TITLE_1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63" y="1423625"/>
            <a:ext cx="1890013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98700" y="2089400"/>
            <a:ext cx="759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subTitle" idx="1"/>
          </p:nvPr>
        </p:nvSpPr>
        <p:spPr>
          <a:xfrm>
            <a:off x="398700" y="2851400"/>
            <a:ext cx="75954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ubTitle" idx="2"/>
          </p:nvPr>
        </p:nvSpPr>
        <p:spPr>
          <a:xfrm>
            <a:off x="398700" y="36428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Grey">
  <p:cSld name="TITLE_1_1_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63" y="1118825"/>
            <a:ext cx="1890013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98700" y="1784600"/>
            <a:ext cx="759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398700" y="2546600"/>
            <a:ext cx="75954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ubTitle" idx="2"/>
          </p:nvPr>
        </p:nvSpPr>
        <p:spPr>
          <a:xfrm>
            <a:off x="398700" y="33380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lain">
  <p:cSld name="TITLE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62125" y="2893300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ubTitle" idx="1"/>
          </p:nvPr>
        </p:nvSpPr>
        <p:spPr>
          <a:xfrm>
            <a:off x="262125" y="3655300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ubTitle" idx="2"/>
          </p:nvPr>
        </p:nvSpPr>
        <p:spPr>
          <a:xfrm>
            <a:off x="262125" y="42297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550" y="427900"/>
            <a:ext cx="1634475" cy="21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artnership logos">
  <p:cSld name="TITLE_1_1_1_1_1_1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06350" y="1303750"/>
            <a:ext cx="8269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subTitle" idx="1"/>
          </p:nvPr>
        </p:nvSpPr>
        <p:spPr>
          <a:xfrm>
            <a:off x="306350" y="2065750"/>
            <a:ext cx="8269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2"/>
          </p:nvPr>
        </p:nvSpPr>
        <p:spPr>
          <a:xfrm>
            <a:off x="306350" y="2640250"/>
            <a:ext cx="2260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Shape 3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550" y="5937524"/>
            <a:ext cx="1561725" cy="6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+ Contents Yellow">
  <p:cSld name="TITLE_1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-7125" y="0"/>
            <a:ext cx="45507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>
            <a:spLocks noGrp="1"/>
          </p:cNvSpPr>
          <p:nvPr>
            <p:ph type="subTitle" idx="2"/>
          </p:nvPr>
        </p:nvSpPr>
        <p:spPr>
          <a:xfrm>
            <a:off x="4690425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3"/>
          </p:nvPr>
        </p:nvSpPr>
        <p:spPr>
          <a:xfrm>
            <a:off x="117850" y="694275"/>
            <a:ext cx="4125600" cy="5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4"/>
          </p:nvPr>
        </p:nvSpPr>
        <p:spPr>
          <a:xfrm>
            <a:off x="4796475" y="694275"/>
            <a:ext cx="4019400" cy="56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+ Contents Orange">
  <p:cSld name="TITLE_1_1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4593300" y="0"/>
            <a:ext cx="4550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ubTitle" idx="2"/>
          </p:nvPr>
        </p:nvSpPr>
        <p:spPr>
          <a:xfrm>
            <a:off x="4690425" y="119767"/>
            <a:ext cx="4313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3"/>
          </p:nvPr>
        </p:nvSpPr>
        <p:spPr>
          <a:xfrm>
            <a:off x="205425" y="694275"/>
            <a:ext cx="4125600" cy="5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body" idx="4"/>
          </p:nvPr>
        </p:nvSpPr>
        <p:spPr>
          <a:xfrm>
            <a:off x="4855375" y="694400"/>
            <a:ext cx="4012500" cy="5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Grey">
  <p:cSld name="TITLE_1_1_1_1_1_1_1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8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117850" y="694275"/>
            <a:ext cx="8646000" cy="5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Yellow">
  <p:cSld name="TITLE_1_1_1_1_1_1_1_1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8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117850" y="694275"/>
            <a:ext cx="8769000" cy="5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Grey">
  <p:cSld name="TITLE_1_1_1_1_1_1_1_1_1_1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3"/>
          </p:nvPr>
        </p:nvSpPr>
        <p:spPr>
          <a:xfrm>
            <a:off x="2524500" y="683575"/>
            <a:ext cx="6480300" cy="5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range">
  <p:cSld name="TITLE_1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94475" y="1317833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94475" y="2079833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2"/>
          </p:nvPr>
        </p:nvSpPr>
        <p:spPr>
          <a:xfrm>
            <a:off x="194475" y="2654233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0" y="727170"/>
            <a:ext cx="1343325" cy="36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Black">
  <p:cSld name="TITLE_1_1_1_1_1_1_1_1_1_1_1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body" idx="3"/>
          </p:nvPr>
        </p:nvSpPr>
        <p:spPr>
          <a:xfrm>
            <a:off x="2516100" y="700400"/>
            <a:ext cx="6488700" cy="55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Orange">
  <p:cSld name="TITLE_1_1_1_1_1_1_1_1_1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3"/>
          </p:nvPr>
        </p:nvSpPr>
        <p:spPr>
          <a:xfrm>
            <a:off x="2482425" y="708825"/>
            <a:ext cx="6522300" cy="5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Purple">
  <p:cSld name="TITLE_1_1_1_1_1_1_1_1_1_1_1_1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3"/>
          </p:nvPr>
        </p:nvSpPr>
        <p:spPr>
          <a:xfrm>
            <a:off x="2482425" y="725650"/>
            <a:ext cx="6522300" cy="5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Red">
  <p:cSld name="TITLE_1_1_1_1_1_1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3"/>
          </p:nvPr>
        </p:nvSpPr>
        <p:spPr>
          <a:xfrm>
            <a:off x="2490850" y="666750"/>
            <a:ext cx="6513900" cy="5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igation Yellow">
  <p:cSld name="TITLE_1_1_1_1_1_1_1_1_1_1_1_1_1_1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0" y="0"/>
            <a:ext cx="23217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ubTitle" idx="1"/>
          </p:nvPr>
        </p:nvSpPr>
        <p:spPr>
          <a:xfrm>
            <a:off x="2404450" y="119733"/>
            <a:ext cx="5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2"/>
          </p:nvPr>
        </p:nvSpPr>
        <p:spPr>
          <a:xfrm>
            <a:off x="166950" y="119733"/>
            <a:ext cx="1987800" cy="6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3"/>
          </p:nvPr>
        </p:nvSpPr>
        <p:spPr>
          <a:xfrm>
            <a:off x="2507675" y="819725"/>
            <a:ext cx="64971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ext layout">
  <p:cSld name="TITLE_1_1_1_1_1_1_1_1_1_1_1_1_1_1_1_1_1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2"/>
          </p:nvPr>
        </p:nvSpPr>
        <p:spPr>
          <a:xfrm>
            <a:off x="217150" y="720275"/>
            <a:ext cx="8664600" cy="55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217050" y="526616"/>
            <a:ext cx="8664600" cy="0"/>
          </a:xfrm>
          <a:prstGeom prst="straightConnector1">
            <a:avLst/>
          </a:prstGeom>
          <a:noFill/>
          <a:ln w="9525" cap="flat" cmpd="sng">
            <a:solidFill>
              <a:srgbClr val="A594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2" name="Shape 3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ouble column">
  <p:cSld name="TITLE_1_1_1_1_1_1_1_1_1_1_1_1_1_1_1_1_1_1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2"/>
          </p:nvPr>
        </p:nvSpPr>
        <p:spPr>
          <a:xfrm>
            <a:off x="208650" y="829400"/>
            <a:ext cx="41742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body" idx="3"/>
          </p:nvPr>
        </p:nvSpPr>
        <p:spPr>
          <a:xfrm>
            <a:off x="4636050" y="829400"/>
            <a:ext cx="4245600" cy="5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377" name="Shape 377"/>
          <p:cNvCxnSpPr/>
          <p:nvPr/>
        </p:nvCxnSpPr>
        <p:spPr>
          <a:xfrm>
            <a:off x="217050" y="526616"/>
            <a:ext cx="8664600" cy="0"/>
          </a:xfrm>
          <a:prstGeom prst="straightConnector1">
            <a:avLst/>
          </a:prstGeom>
          <a:noFill/>
          <a:ln w="9525" cap="flat" cmpd="sng">
            <a:solidFill>
              <a:srgbClr val="A5948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" name="Shape 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Grey">
  <p:cSld name="TITLE_1_1_1_1_1_1_1_1_1_1_1_1_1_1_1_1_1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566300" y="0"/>
            <a:ext cx="45777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208650" y="388625"/>
            <a:ext cx="42510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2"/>
          </p:nvPr>
        </p:nvSpPr>
        <p:spPr>
          <a:xfrm>
            <a:off x="4804900" y="327125"/>
            <a:ext cx="4131600" cy="59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Purple">
  <p:cSld name="TITLE_1_1_1_1_1_1_1_1_1_1_1_1_1_1_1_1_1_1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566300" y="0"/>
            <a:ext cx="45777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208650" y="388625"/>
            <a:ext cx="42510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4804900" y="327125"/>
            <a:ext cx="4131600" cy="59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Red">
  <p:cSld name="TITLE_1_1_1_1_1_1_1_1_1_1_1_1_1_1_1_1_1_1_1_1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0" y="0"/>
            <a:ext cx="45777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4754400" y="330150"/>
            <a:ext cx="4214100" cy="5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idx="2"/>
          </p:nvPr>
        </p:nvSpPr>
        <p:spPr>
          <a:xfrm>
            <a:off x="205425" y="234075"/>
            <a:ext cx="4145100" cy="6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Grey">
  <p:cSld name="TITLE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94475" y="1317833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194475" y="2079833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2"/>
          </p:nvPr>
        </p:nvSpPr>
        <p:spPr>
          <a:xfrm>
            <a:off x="194475" y="2552633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0" y="707904"/>
            <a:ext cx="1343325" cy="36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Orange">
  <p:cSld name="TITLE_1_1_1_1_1_1_1_1_1_1_1_1_1_1_1_1_1_1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0"/>
            <a:ext cx="45777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804900" y="388625"/>
            <a:ext cx="4163700" cy="5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205425" y="234075"/>
            <a:ext cx="41637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●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○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33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entury Gothic"/>
              <a:buChar char="■"/>
              <a:defRPr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Small Image / Video / Chart">
  <p:cSld name="CUSTOM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subTitle" idx="1"/>
          </p:nvPr>
        </p:nvSpPr>
        <p:spPr>
          <a:xfrm>
            <a:off x="199350" y="178700"/>
            <a:ext cx="8745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2"/>
          </p:nvPr>
        </p:nvSpPr>
        <p:spPr>
          <a:xfrm>
            <a:off x="208650" y="678725"/>
            <a:ext cx="5275200" cy="56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subTitle" idx="3"/>
          </p:nvPr>
        </p:nvSpPr>
        <p:spPr>
          <a:xfrm>
            <a:off x="5609425" y="5959075"/>
            <a:ext cx="31587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+ Text">
  <p:cSld name="CUSTOM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subTitle" idx="1"/>
          </p:nvPr>
        </p:nvSpPr>
        <p:spPr>
          <a:xfrm>
            <a:off x="117850" y="119775"/>
            <a:ext cx="29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208650" y="666750"/>
            <a:ext cx="2797800" cy="46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subTitle" idx="3"/>
          </p:nvPr>
        </p:nvSpPr>
        <p:spPr>
          <a:xfrm>
            <a:off x="117850" y="5341088"/>
            <a:ext cx="31587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cxnSp>
        <p:nvCxnSpPr>
          <p:cNvPr id="408" name="Shape 408"/>
          <p:cNvCxnSpPr/>
          <p:nvPr/>
        </p:nvCxnSpPr>
        <p:spPr>
          <a:xfrm>
            <a:off x="3165850" y="2267"/>
            <a:ext cx="0" cy="6887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" name="Shape 4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Grey Layout">
  <p:cSld name="CUSTOM_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0" y="0"/>
            <a:ext cx="45777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111850" y="1292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2"/>
          </p:nvPr>
        </p:nvSpPr>
        <p:spPr>
          <a:xfrm>
            <a:off x="111850" y="717250"/>
            <a:ext cx="40026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subTitle" idx="3"/>
          </p:nvPr>
        </p:nvSpPr>
        <p:spPr>
          <a:xfrm>
            <a:off x="162825" y="4460325"/>
            <a:ext cx="4002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Yellow Layout">
  <p:cSld name="CUSTOM_2_2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0" y="0"/>
            <a:ext cx="45777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subTitle" idx="1"/>
          </p:nvPr>
        </p:nvSpPr>
        <p:spPr>
          <a:xfrm>
            <a:off x="111850" y="1292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body" idx="2"/>
          </p:nvPr>
        </p:nvSpPr>
        <p:spPr>
          <a:xfrm>
            <a:off x="111850" y="717250"/>
            <a:ext cx="40026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○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■"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subTitle" idx="3"/>
          </p:nvPr>
        </p:nvSpPr>
        <p:spPr>
          <a:xfrm>
            <a:off x="162825" y="4460325"/>
            <a:ext cx="4002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Purple Layout">
  <p:cSld name="CUSTOM_2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4577700" y="0"/>
            <a:ext cx="45663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47710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body" idx="2"/>
          </p:nvPr>
        </p:nvSpPr>
        <p:spPr>
          <a:xfrm>
            <a:off x="4771150" y="717250"/>
            <a:ext cx="40791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subTitle" idx="3"/>
          </p:nvPr>
        </p:nvSpPr>
        <p:spPr>
          <a:xfrm>
            <a:off x="4771150" y="45613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57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Orange Layout">
  <p:cSld name="CUSTOM_2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4577700" y="0"/>
            <a:ext cx="45663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subTitle" idx="1"/>
          </p:nvPr>
        </p:nvSpPr>
        <p:spPr>
          <a:xfrm>
            <a:off x="47710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2"/>
          </p:nvPr>
        </p:nvSpPr>
        <p:spPr>
          <a:xfrm>
            <a:off x="4771150" y="717250"/>
            <a:ext cx="40791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○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■"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3"/>
          </p:nvPr>
        </p:nvSpPr>
        <p:spPr>
          <a:xfrm>
            <a:off x="4771150" y="4561300"/>
            <a:ext cx="4079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pic>
        <p:nvPicPr>
          <p:cNvPr id="433" name="Shape 4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57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 / Video">
  <p:cSld name="CUSTOM_3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image">
  <p:cSld name="CUSTOM_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/ Chart / Graph">
  <p:cSld name="CUSTOM_6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subTitle" idx="1"/>
          </p:nvPr>
        </p:nvSpPr>
        <p:spPr>
          <a:xfrm>
            <a:off x="117850" y="119767"/>
            <a:ext cx="8836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lain">
  <p:cSld name="TITLE_1_1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85925" y="2664700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185925" y="3426700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2"/>
          </p:nvPr>
        </p:nvSpPr>
        <p:spPr>
          <a:xfrm>
            <a:off x="185925" y="40011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400" y="419500"/>
            <a:ext cx="1154124" cy="15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y">
  <p:cSld name="CUSTOM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body" idx="2"/>
          </p:nvPr>
        </p:nvSpPr>
        <p:spPr>
          <a:xfrm>
            <a:off x="205425" y="765950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CUSTOM_5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body" idx="2"/>
          </p:nvPr>
        </p:nvSpPr>
        <p:spPr>
          <a:xfrm>
            <a:off x="205425" y="765938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CUSTOM_5_1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Shape 452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205425" y="765938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54" name="Shape 4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5_1_1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2"/>
          </p:nvPr>
        </p:nvSpPr>
        <p:spPr>
          <a:xfrm>
            <a:off x="205425" y="765938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CUSTOM_5_1_1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body" idx="2"/>
          </p:nvPr>
        </p:nvSpPr>
        <p:spPr>
          <a:xfrm>
            <a:off x="205425" y="765938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●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○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Char char="■"/>
              <a:defRPr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64" name="Shape 4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425" y="6497559"/>
            <a:ext cx="595602" cy="16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Yellow">
  <p:cSld name="CUSTOM_5_1_1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2"/>
          </p:nvPr>
        </p:nvSpPr>
        <p:spPr>
          <a:xfrm>
            <a:off x="205425" y="765938"/>
            <a:ext cx="8643600" cy="54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●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○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■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●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○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■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lvl="6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●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lvl="7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○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lvl="8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entury Gothic"/>
              <a:buChar char="■"/>
              <a:defRPr sz="54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50" y="6485933"/>
            <a:ext cx="595602" cy="1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Blur">
  <p:cSld name="CUSTOM_7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hape 4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7378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>
            <a:spLocks noGrp="1"/>
          </p:cNvSpPr>
          <p:nvPr>
            <p:ph type="subTitle" idx="1"/>
          </p:nvPr>
        </p:nvSpPr>
        <p:spPr>
          <a:xfrm>
            <a:off x="421875" y="2953525"/>
            <a:ext cx="4491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421875" y="13921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" y="264108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815580" y="2471525"/>
            <a:ext cx="2706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Sea">
  <p:cSld name="CUSTOM_7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hape 4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7378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>
            <a:spLocks noGrp="1"/>
          </p:cNvSpPr>
          <p:nvPr>
            <p:ph type="subTitle" idx="1"/>
          </p:nvPr>
        </p:nvSpPr>
        <p:spPr>
          <a:xfrm>
            <a:off x="421875" y="2953525"/>
            <a:ext cx="4491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21875" y="13921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" y="264108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815580" y="2471525"/>
            <a:ext cx="2706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Straw">
  <p:cSld name="CUSTOM_7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9664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>
            <a:spLocks noGrp="1"/>
          </p:cNvSpPr>
          <p:nvPr>
            <p:ph type="subTitle" idx="1"/>
          </p:nvPr>
        </p:nvSpPr>
        <p:spPr>
          <a:xfrm>
            <a:off x="421875" y="3182125"/>
            <a:ext cx="4491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421875" y="16207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" y="286968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815580" y="2700125"/>
            <a:ext cx="2706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Wood">
  <p:cSld name="CUSTOM_7_1_1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2312503"/>
            <a:ext cx="228650" cy="19054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>
            <a:spLocks noGrp="1"/>
          </p:cNvSpPr>
          <p:nvPr>
            <p:ph type="subTitle" idx="1"/>
          </p:nvPr>
        </p:nvSpPr>
        <p:spPr>
          <a:xfrm>
            <a:off x="421875" y="2648725"/>
            <a:ext cx="4491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421875" y="13921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815580" y="2166725"/>
            <a:ext cx="2706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63" y="825250"/>
            <a:ext cx="1890013" cy="5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artnership logos">
  <p:cSld name="TITLE_1_1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29050" y="646000"/>
            <a:ext cx="858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29050" y="1408000"/>
            <a:ext cx="868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2"/>
          </p:nvPr>
        </p:nvSpPr>
        <p:spPr>
          <a:xfrm>
            <a:off x="229050" y="1982400"/>
            <a:ext cx="23739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350" y="5740633"/>
            <a:ext cx="1404512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Plain">
  <p:cSld name="CUSTOM_8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966421"/>
            <a:ext cx="1917150" cy="5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>
            <a:spLocks noGrp="1"/>
          </p:cNvSpPr>
          <p:nvPr>
            <p:ph type="subTitle" idx="1"/>
          </p:nvPr>
        </p:nvSpPr>
        <p:spPr>
          <a:xfrm>
            <a:off x="421875" y="3029725"/>
            <a:ext cx="44913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421875" y="1620733"/>
            <a:ext cx="2269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nesta.org.uk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" y="2717283"/>
            <a:ext cx="228650" cy="1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815580" y="2547725"/>
            <a:ext cx="2706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entury Gothic"/>
                <a:ea typeface="Century Gothic"/>
                <a:cs typeface="Century Gothic"/>
                <a:sym typeface="Century Gothic"/>
              </a:rPr>
              <a:t>@nesta_uk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398700" y="1403600"/>
            <a:ext cx="7148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mapping project update</a:t>
            </a:r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subTitle" idx="1"/>
          </p:nvPr>
        </p:nvSpPr>
        <p:spPr>
          <a:xfrm>
            <a:off x="398700" y="2165600"/>
            <a:ext cx="7148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Nesta Innovation Mapping team</a:t>
            </a: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ubTitle" idx="2"/>
          </p:nvPr>
        </p:nvSpPr>
        <p:spPr>
          <a:xfrm>
            <a:off x="398700" y="2957000"/>
            <a:ext cx="23739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April 2018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Pilot 1b: Expanding from the current funding landscape to related health innovation landscapes</a:t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28225" y="798075"/>
            <a:ext cx="2646000" cy="11499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Health innovations (known)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235825" y="798075"/>
            <a:ext cx="2646000" cy="1149900"/>
          </a:xfrm>
          <a:prstGeom prst="roundRect">
            <a:avLst>
              <a:gd name="adj" fmla="val 16667"/>
            </a:avLst>
          </a:prstGeom>
          <a:solidFill>
            <a:srgbClr val="FF00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innovations (expanded)</a:t>
            </a: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6" name="Shape 586"/>
          <p:cNvCxnSpPr>
            <a:stCxn id="584" idx="3"/>
            <a:endCxn id="585" idx="1"/>
          </p:cNvCxnSpPr>
          <p:nvPr/>
        </p:nvCxnSpPr>
        <p:spPr>
          <a:xfrm>
            <a:off x="2974225" y="1373025"/>
            <a:ext cx="326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Shape 587"/>
          <p:cNvSpPr/>
          <p:nvPr/>
        </p:nvSpPr>
        <p:spPr>
          <a:xfrm>
            <a:off x="574425" y="2191625"/>
            <a:ext cx="7994100" cy="97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We are developing a ‘network’ expansion system that uses Google Search API and academic databases to identify connections and collaborators of currently funded projects. We are piloting this with the Pioneers list.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8" name="Shape 588"/>
          <p:cNvCxnSpPr>
            <a:endCxn id="587" idx="0"/>
          </p:cNvCxnSpPr>
          <p:nvPr/>
        </p:nvCxnSpPr>
        <p:spPr>
          <a:xfrm flipH="1">
            <a:off x="4571475" y="1379825"/>
            <a:ext cx="14100" cy="81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150" y="3324325"/>
            <a:ext cx="4815474" cy="32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" grpId="0" animBg="1"/>
      <p:bldP spid="5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Pilots 2-4: Use other datasets to map health innovations</a:t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6289950" y="1014500"/>
            <a:ext cx="2646000" cy="11499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entury Gothic"/>
                <a:ea typeface="Century Gothic"/>
                <a:cs typeface="Century Gothic"/>
                <a:sym typeface="Century Gothic"/>
              </a:rPr>
              <a:t>Health innovations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96" name="Shape 596"/>
          <p:cNvCxnSpPr>
            <a:stCxn id="597" idx="4"/>
            <a:endCxn id="595" idx="1"/>
          </p:cNvCxnSpPr>
          <p:nvPr/>
        </p:nvCxnSpPr>
        <p:spPr>
          <a:xfrm rot="10800000" flipH="1">
            <a:off x="3936150" y="1589450"/>
            <a:ext cx="23538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Shape 598"/>
          <p:cNvSpPr/>
          <p:nvPr/>
        </p:nvSpPr>
        <p:spPr>
          <a:xfrm>
            <a:off x="191225" y="2597550"/>
            <a:ext cx="8744400" cy="434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Use Namor and other NLP methods to identify health innovations of interest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137350" y="829400"/>
            <a:ext cx="3798800" cy="1591875"/>
          </a:xfrm>
          <a:prstGeom prst="flowChartMagneticDisk">
            <a:avLst/>
          </a:prstGeom>
          <a:solidFill>
            <a:srgbClr val="9B00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GitHub, crowdfunding sites, Twitter, open science sites, start-up sites... </a:t>
            </a: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25" y="3386625"/>
            <a:ext cx="2177800" cy="181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1" name="Shape 601"/>
          <p:cNvSpPr/>
          <p:nvPr/>
        </p:nvSpPr>
        <p:spPr>
          <a:xfrm>
            <a:off x="2450225" y="3386675"/>
            <a:ext cx="6485400" cy="209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An initial exploration of 3,6 million EU projects in GitHub, an open source repository, reveals 2,000 projects on Health, including 40 using ML/AI methods. Examples: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Augmented Reality for Application on Medical field library.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Deep learning code for various data analytics tasks at university hospital Dresden.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1264500" y="5342300"/>
            <a:ext cx="76173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many different platforms we could look at: selection based on your / Nesta interest, and gaps identified in stakeholder interviews. Current candidates include AI and peer-support groups</a:t>
            </a:r>
            <a:endParaRPr dirty="0">
              <a:solidFill>
                <a:srgbClr val="FF0041"/>
              </a:solidFill>
            </a:endParaRPr>
          </a:p>
        </p:txBody>
      </p:sp>
      <p:cxnSp>
        <p:nvCxnSpPr>
          <p:cNvPr id="11" name="Shape 572">
            <a:extLst>
              <a:ext uri="{FF2B5EF4-FFF2-40B4-BE49-F238E27FC236}">
                <a16:creationId xmlns:a16="http://schemas.microsoft.com/office/drawing/2014/main" id="{0D7B9FBB-4938-8B4A-A014-19A0C71E273C}"/>
              </a:ext>
            </a:extLst>
          </p:cNvPr>
          <p:cNvCxnSpPr>
            <a:cxnSpLocks/>
            <a:endCxn id="598" idx="0"/>
          </p:cNvCxnSpPr>
          <p:nvPr/>
        </p:nvCxnSpPr>
        <p:spPr>
          <a:xfrm flipH="1">
            <a:off x="4563425" y="1589449"/>
            <a:ext cx="244102" cy="10081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8" grpId="0" animBg="1"/>
      <p:bldP spid="601" grpId="0" animBg="1"/>
      <p:bldP spid="6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Pilot 5... from data to meaning (and action!)?</a:t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6070750" y="1764750"/>
            <a:ext cx="2713900" cy="865800"/>
          </a:xfrm>
          <a:prstGeom prst="flowChartMagneticDisk">
            <a:avLst/>
          </a:prstGeom>
          <a:solidFill>
            <a:srgbClr val="9B00C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...Activity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455175" y="1398200"/>
            <a:ext cx="2713900" cy="865800"/>
          </a:xfrm>
          <a:prstGeom prst="flowChartMagneticDisk">
            <a:avLst/>
          </a:prstGeom>
          <a:solidFill>
            <a:srgbClr val="FFB81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Funding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6070750" y="1087100"/>
            <a:ext cx="2713900" cy="948200"/>
          </a:xfrm>
          <a:prstGeom prst="flowChartMagneticDisk">
            <a:avLst/>
          </a:prstGeom>
          <a:solidFill>
            <a:srgbClr val="FF004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Innovation...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3347225" y="4419600"/>
            <a:ext cx="2713900" cy="1863075"/>
          </a:xfrm>
          <a:prstGeom prst="flowChartMagneticDisk">
            <a:avLst/>
          </a:prstGeom>
          <a:solidFill>
            <a:srgbClr val="FF5A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Societal need</a:t>
            </a: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care data</a:t>
            </a:r>
            <a:endParaRPr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Policy debates</a:t>
            </a:r>
            <a:endParaRPr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media</a:t>
            </a:r>
            <a:r>
              <a:rPr lang="en-GB" sz="18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</a:t>
            </a:r>
            <a:endParaRPr sz="18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13" name="Shape 613"/>
          <p:cNvCxnSpPr>
            <a:stCxn id="610" idx="4"/>
          </p:cNvCxnSpPr>
          <p:nvPr/>
        </p:nvCxnSpPr>
        <p:spPr>
          <a:xfrm>
            <a:off x="3169075" y="1831100"/>
            <a:ext cx="2917800" cy="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4" name="Shape 614"/>
          <p:cNvSpPr/>
          <p:nvPr/>
        </p:nvSpPr>
        <p:spPr>
          <a:xfrm>
            <a:off x="3660925" y="1115500"/>
            <a:ext cx="1996800" cy="1284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Gaps and opportunities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(Projects, topics and places)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15" name="Shape 615"/>
          <p:cNvCxnSpPr>
            <a:stCxn id="612" idx="1"/>
            <a:endCxn id="610" idx="3"/>
          </p:cNvCxnSpPr>
          <p:nvPr/>
        </p:nvCxnSpPr>
        <p:spPr>
          <a:xfrm rot="5400000" flipH="1">
            <a:off x="2180425" y="1895850"/>
            <a:ext cx="2155500" cy="28920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Shape 616"/>
          <p:cNvCxnSpPr>
            <a:stCxn id="612" idx="1"/>
            <a:endCxn id="609" idx="3"/>
          </p:cNvCxnSpPr>
          <p:nvPr/>
        </p:nvCxnSpPr>
        <p:spPr>
          <a:xfrm rot="-5400000">
            <a:off x="5171275" y="2163300"/>
            <a:ext cx="1789200" cy="2723400"/>
          </a:xfrm>
          <a:prstGeom prst="bentConnector3">
            <a:avLst>
              <a:gd name="adj1" fmla="val 5992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7" name="Shape 617"/>
          <p:cNvSpPr/>
          <p:nvPr/>
        </p:nvSpPr>
        <p:spPr>
          <a:xfrm>
            <a:off x="3347175" y="2767550"/>
            <a:ext cx="2713950" cy="142205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entury Gothic"/>
                <a:ea typeface="Century Gothic"/>
                <a:cs typeface="Century Gothic"/>
                <a:sym typeface="Century Gothic"/>
              </a:rPr>
              <a:t>Programme gaps / policy implications / new stakeholder engagement strategies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F41F1-CCCC-964D-AAF4-1BF29F2382C9}"/>
              </a:ext>
            </a:extLst>
          </p:cNvPr>
          <p:cNvSpPr/>
          <p:nvPr/>
        </p:nvSpPr>
        <p:spPr>
          <a:xfrm>
            <a:off x="6310703" y="5351137"/>
            <a:ext cx="1683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5A00"/>
                </a:solidFill>
                <a:latin typeface="Century Gothic" panose="020B0502020202020204" pitchFamily="34" charset="0"/>
              </a:rPr>
              <a:t>Pilot 5?</a:t>
            </a:r>
            <a:endParaRPr lang="en-GB" sz="18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 animBg="1"/>
      <p:bldP spid="614" grpId="0" animBg="1"/>
      <p:bldP spid="617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 and personas</a:t>
            </a:r>
            <a:endParaRPr/>
          </a:p>
        </p:txBody>
      </p:sp>
      <p:sp>
        <p:nvSpPr>
          <p:cNvPr id="623" name="Shape 623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44400" cy="5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Goal</a:t>
            </a:r>
            <a:r>
              <a:rPr lang="en-GB"/>
              <a:t>: To ensure the Scanner is relevant and useful to a wide variety of end users (e.g. RWJF, Nesta, funders, policymakers, innovators)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646550" y="2520200"/>
            <a:ext cx="1863600" cy="14706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Proposal/ Inception report:  Possible end users &amp; use cases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2975050" y="2362525"/>
            <a:ext cx="1572600" cy="876900"/>
          </a:xfrm>
          <a:prstGeom prst="roundRect">
            <a:avLst>
              <a:gd name="adj" fmla="val 16667"/>
            </a:avLst>
          </a:prstGeom>
          <a:solidFill>
            <a:srgbClr val="9B00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Desk research 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2975050" y="3627175"/>
            <a:ext cx="1572600" cy="876900"/>
          </a:xfrm>
          <a:prstGeom prst="roundRect">
            <a:avLst>
              <a:gd name="adj" fmla="val 16667"/>
            </a:avLst>
          </a:prstGeom>
          <a:solidFill>
            <a:srgbClr val="9B00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&amp; 1-to-1 interviews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012650" y="2362525"/>
            <a:ext cx="1572600" cy="8769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Refined use cases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005400" y="3627175"/>
            <a:ext cx="1572600" cy="8769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Personas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6941900" y="3607350"/>
            <a:ext cx="1714200" cy="876900"/>
          </a:xfrm>
          <a:prstGeom prst="roundRect">
            <a:avLst>
              <a:gd name="adj" fmla="val 16667"/>
            </a:avLst>
          </a:prstGeom>
          <a:solidFill>
            <a:srgbClr val="A594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Informed pilot design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6931100" y="2362525"/>
            <a:ext cx="1714200" cy="876900"/>
          </a:xfrm>
          <a:prstGeom prst="roundRect">
            <a:avLst>
              <a:gd name="adj" fmla="val 16667"/>
            </a:avLst>
          </a:prstGeom>
          <a:solidFill>
            <a:srgbClr val="A594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Impact measurement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3195800" y="5120925"/>
            <a:ext cx="5601900" cy="876900"/>
          </a:xfrm>
          <a:prstGeom prst="rect">
            <a:avLst/>
          </a:prstGeom>
          <a:noFill/>
          <a:ln w="9525" cap="flat" cmpd="sng">
            <a:solidFill>
              <a:srgbClr val="FF5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Challenges with current data; ‘pain points’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Ideal experience using the Scanner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Key features needed (timeliness, robustness, etc.)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Shape 632"/>
          <p:cNvSpPr/>
          <p:nvPr/>
        </p:nvSpPr>
        <p:spPr>
          <a:xfrm rot="5404473">
            <a:off x="5589815" y="4621915"/>
            <a:ext cx="461100" cy="43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Personas - a template</a:t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833"/>
            <a:ext cx="8839199" cy="484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cases/questions - preliminary ideas</a:t>
            </a:r>
            <a:endParaRPr/>
          </a:p>
        </p:txBody>
      </p:sp>
      <p:graphicFrame>
        <p:nvGraphicFramePr>
          <p:cNvPr id="644" name="Shape 644"/>
          <p:cNvGraphicFramePr/>
          <p:nvPr/>
        </p:nvGraphicFramePr>
        <p:xfrm>
          <a:off x="422800" y="929550"/>
          <a:ext cx="7779300" cy="3233300"/>
        </p:xfrm>
        <a:graphic>
          <a:graphicData uri="http://schemas.openxmlformats.org/drawingml/2006/table">
            <a:tbl>
              <a:tblPr>
                <a:noFill/>
                <a:tableStyleId>{771E42CD-E769-41A8-A645-2F5DF5AF96F3}</a:tableStyleId>
              </a:tblPr>
              <a:tblGrid>
                <a:gridCol w="189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Health policymaker</a:t>
                      </a:r>
                      <a:endParaRPr sz="1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health innovations should we support and implement on a larger scale? Are there trends in health innovation that will require new regulatory frameworks?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 research funder (e.g. ESRC)</a:t>
                      </a:r>
                      <a:endParaRPr sz="1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are the most promising research areas?</a:t>
                      </a:r>
                      <a:endParaRPr sz="1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rtl="0"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What opportunities for collaboration exist across health researchers in different domains?</a:t>
                      </a:r>
                      <a:endParaRPr sz="1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Experts/ academics</a:t>
                      </a:r>
                      <a:endParaRPr sz="1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How can we further understand the health innovation system? What are the trends? Which questions require further exploration?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Health innovator</a:t>
                      </a:r>
                      <a:endParaRPr sz="1600"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Where do I find resources to help develop my ideas? </a:t>
                      </a:r>
                      <a:endParaRPr sz="1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" name="Shape 645"/>
          <p:cNvSpPr txBox="1"/>
          <p:nvPr/>
        </p:nvSpPr>
        <p:spPr>
          <a:xfrm>
            <a:off x="529300" y="4548450"/>
            <a:ext cx="76728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Interviews and group discussions in coming weeks will provide additional insight into questions and ‘pain points’ of potential end users of the Scanner 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 for June meeting</a:t>
            </a:r>
            <a:endParaRPr/>
          </a:p>
        </p:txBody>
      </p:sp>
      <p:sp>
        <p:nvSpPr>
          <p:cNvPr id="651" name="Shape 651"/>
          <p:cNvSpPr txBox="1"/>
          <p:nvPr/>
        </p:nvSpPr>
        <p:spPr>
          <a:xfrm>
            <a:off x="539675" y="927325"/>
            <a:ext cx="7350300" cy="4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entury Gothic"/>
                <a:ea typeface="Century Gothic"/>
                <a:cs typeface="Century Gothic"/>
                <a:sym typeface="Century Gothic"/>
              </a:rPr>
              <a:t>Half-day visit - Monday June 11, 9:30am - 12:30pm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Century Gothic"/>
                <a:ea typeface="Century Gothic"/>
                <a:cs typeface="Century Gothic"/>
                <a:sym typeface="Century Gothic"/>
              </a:rPr>
              <a:t>What questions will the Scanner address?</a:t>
            </a:r>
            <a:endParaRPr sz="18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Present pilots (1.5 hours presentation)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Goal: obtain feedback on pilots, explore use cases, discuss which pilots would be most valuable to scale up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Attendees: RWJF, Nesta, 3-4 other external stakeholders (TBD)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Century Gothic"/>
                <a:ea typeface="Century Gothic"/>
                <a:cs typeface="Century Gothic"/>
                <a:sym typeface="Century Gothic"/>
              </a:rPr>
              <a:t>What methods are we using to develop the Scanner?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Present data science for health mapping masterclass (1.5-hr workshop)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Goal: Present methods and data sources used in the pilots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Attendees: RWJF, Nesta, other external stakeholders with relevant technical expertise/interests (TBD)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  <p:graphicFrame>
        <p:nvGraphicFramePr>
          <p:cNvPr id="657" name="Shape 657"/>
          <p:cNvGraphicFramePr/>
          <p:nvPr/>
        </p:nvGraphicFramePr>
        <p:xfrm>
          <a:off x="592325" y="844550"/>
          <a:ext cx="8003100" cy="1252300"/>
        </p:xfrm>
        <a:graphic>
          <a:graphicData uri="http://schemas.openxmlformats.org/drawingml/2006/table">
            <a:tbl>
              <a:tblPr>
                <a:noFill/>
                <a:tableStyleId>{771E42CD-E769-41A8-A645-2F5DF5AF96F3}</a:tableStyleId>
              </a:tblPr>
              <a:tblGrid>
                <a:gridCol w="6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261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solidFill>
                            <a:srgbClr val="434343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April</a:t>
                      </a:r>
                      <a:endParaRPr sz="2400" dirty="0">
                        <a:solidFill>
                          <a:srgbClr val="434343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rgbClr val="434343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May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>
                          <a:solidFill>
                            <a:srgbClr val="434343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June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8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W1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A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W4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8" name="Shape 658"/>
          <p:cNvSpPr txBox="1"/>
          <p:nvPr/>
        </p:nvSpPr>
        <p:spPr>
          <a:xfrm>
            <a:off x="1259250" y="2206200"/>
            <a:ext cx="2667600" cy="4347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1</a:t>
            </a:r>
            <a:endParaRPr sz="16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1259250" y="2769350"/>
            <a:ext cx="2000700" cy="4347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2 (AI?)</a:t>
            </a:r>
            <a:endParaRPr sz="16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3259950" y="3332500"/>
            <a:ext cx="2667600" cy="4347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3 (peer-support?)</a:t>
            </a:r>
            <a:endParaRPr sz="16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3926850" y="3885750"/>
            <a:ext cx="2667600" cy="4347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5 (Societal needs?)</a:t>
            </a:r>
            <a:endParaRPr sz="16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6460775" y="4480525"/>
            <a:ext cx="2134800" cy="4347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4 (TBC)</a:t>
            </a:r>
            <a:endParaRPr sz="1600" b="1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1259250" y="5067625"/>
            <a:ext cx="6002400" cy="4347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 interviews and validation 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40791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body" idx="2"/>
          </p:nvPr>
        </p:nvSpPr>
        <p:spPr>
          <a:xfrm>
            <a:off x="514000" y="829400"/>
            <a:ext cx="8382000" cy="54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rgbClr val="FFFFFF"/>
                </a:solidFill>
              </a:rPr>
              <a:t>Recap</a:t>
            </a:r>
            <a:endParaRPr sz="4200">
              <a:solidFill>
                <a:srgbClr val="FFFFFF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rgbClr val="FFFFFF"/>
                </a:solidFill>
              </a:rPr>
              <a:t>Conceptual framework</a:t>
            </a:r>
            <a:endParaRPr sz="4200">
              <a:solidFill>
                <a:srgbClr val="FFFFFF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rgbClr val="FFFFFF"/>
                </a:solidFill>
              </a:rPr>
              <a:t>Data audits and pilot development</a:t>
            </a:r>
            <a:endParaRPr sz="4200"/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chemeClr val="lt1"/>
                </a:solidFill>
              </a:rPr>
              <a:t>Use cases &amp; personas</a:t>
            </a:r>
            <a:endParaRPr sz="4200"/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rgbClr val="FFFFFF"/>
                </a:solidFill>
              </a:rPr>
              <a:t>Plan for June meeting</a:t>
            </a:r>
            <a:endParaRPr sz="4200">
              <a:solidFill>
                <a:srgbClr val="FFFFFF"/>
              </a:solidFill>
            </a:endParaRPr>
          </a:p>
          <a:p>
            <a:pPr marL="457200" lvl="0" indent="-4953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AutoNum type="arabicPeriod"/>
            </a:pPr>
            <a:r>
              <a:rPr lang="en-GB" sz="4200">
                <a:solidFill>
                  <a:srgbClr val="FFFFFF"/>
                </a:solidFill>
              </a:rPr>
              <a:t>Next steps</a:t>
            </a:r>
            <a:endParaRPr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Recap: Goals</a:t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202900" y="1732325"/>
            <a:ext cx="874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will build a </a:t>
            </a:r>
            <a:r>
              <a:rPr lang="en-GB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Innovation Scanner</a:t>
            </a:r>
            <a:r>
              <a:rPr lang="en-GB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a database and search and mapping tool hosted on a public website that allows its users - including policymakers, health and care decision-makers , investors, funders, innovators and the public -  to explore the latest health innovations across the world, and map where innovators are working together to amplify their impact.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Recap: Stage</a:t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26700" y="871100"/>
            <a:ext cx="3019500" cy="8046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Scoping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3146150" y="871100"/>
            <a:ext cx="3081300" cy="8046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227450" y="871100"/>
            <a:ext cx="2847900" cy="8046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137350" y="1748550"/>
            <a:ext cx="3019500" cy="13797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Century Gothic"/>
                <a:ea typeface="Century Gothic"/>
                <a:cs typeface="Century Gothic"/>
                <a:sym typeface="Century Gothic"/>
              </a:rPr>
              <a:t>Conceptual framework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we measuring?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237950" y="3936100"/>
            <a:ext cx="2897700" cy="17238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Century Gothic"/>
                <a:ea typeface="Century Gothic"/>
                <a:cs typeface="Century Gothic"/>
                <a:sym typeface="Century Gothic"/>
              </a:rPr>
              <a:t>Use cases / personas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do we present the data to support decisions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237950" y="1748550"/>
            <a:ext cx="2897700" cy="20688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Century Gothic"/>
                <a:ea typeface="Century Gothic"/>
                <a:cs typeface="Century Gothic"/>
                <a:sym typeface="Century Gothic"/>
              </a:rPr>
              <a:t>Data audits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data do we use?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do we collect it and analyse it 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Shape 535"/>
          <p:cNvSpPr/>
          <p:nvPr/>
        </p:nvSpPr>
        <p:spPr>
          <a:xfrm rot="-5400000">
            <a:off x="3445225" y="4947800"/>
            <a:ext cx="517800" cy="2218500"/>
          </a:xfrm>
          <a:prstGeom prst="rightBrace">
            <a:avLst>
              <a:gd name="adj1" fmla="val 28121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2594875" y="6197300"/>
            <a:ext cx="22185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are 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Conceptual framework: What do we mean by Health Innovation?</a:t>
            </a:r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44400" cy="5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rgbClr val="A59482"/>
                </a:solidFill>
              </a:rPr>
              <a:t>New approaches</a:t>
            </a:r>
            <a:r>
              <a:rPr lang="en-GB" sz="2400" dirty="0"/>
              <a:t> that </a:t>
            </a:r>
            <a:r>
              <a:rPr lang="en-GB" sz="2400" b="1" dirty="0">
                <a:solidFill>
                  <a:srgbClr val="FF5A00"/>
                </a:solidFill>
              </a:rPr>
              <a:t>enable individuals and communities to take more control of their health</a:t>
            </a:r>
            <a:r>
              <a:rPr lang="en-GB" sz="2400" dirty="0"/>
              <a:t>, generate and </a:t>
            </a:r>
            <a:r>
              <a:rPr lang="en-GB" sz="2400" b="1" dirty="0">
                <a:solidFill>
                  <a:srgbClr val="9B00C3"/>
                </a:solidFill>
              </a:rPr>
              <a:t>make use of new sources of data and/or digital technologies</a:t>
            </a:r>
            <a:r>
              <a:rPr lang="en-GB" sz="2400" dirty="0"/>
              <a:t>, or </a:t>
            </a:r>
            <a:r>
              <a:rPr lang="en-GB" sz="2400" b="1" dirty="0">
                <a:solidFill>
                  <a:srgbClr val="FF5A00"/>
                </a:solidFill>
              </a:rPr>
              <a:t>improve how health and care is made available and delivered</a:t>
            </a:r>
            <a:r>
              <a:rPr lang="en-GB" sz="2400" dirty="0"/>
              <a:t>. </a:t>
            </a:r>
            <a:r>
              <a:rPr lang="en-GB" sz="2400" dirty="0">
                <a:solidFill>
                  <a:schemeClr val="dk1"/>
                </a:solidFill>
              </a:rPr>
              <a:t>These innovations should lead to </a:t>
            </a:r>
            <a:r>
              <a:rPr lang="en-GB" sz="2400" b="1" dirty="0">
                <a:solidFill>
                  <a:srgbClr val="FF5A00"/>
                </a:solidFill>
              </a:rPr>
              <a:t>fairer</a:t>
            </a:r>
            <a:r>
              <a:rPr lang="en-GB" sz="2400" dirty="0">
                <a:solidFill>
                  <a:srgbClr val="FF5A00"/>
                </a:solidFill>
              </a:rPr>
              <a:t> and </a:t>
            </a:r>
            <a:r>
              <a:rPr lang="en-GB" sz="2400" b="1" dirty="0">
                <a:solidFill>
                  <a:srgbClr val="FF5A00"/>
                </a:solidFill>
              </a:rPr>
              <a:t>more equitable</a:t>
            </a:r>
            <a:r>
              <a:rPr lang="en-GB" sz="2400" dirty="0">
                <a:solidFill>
                  <a:schemeClr val="dk1"/>
                </a:solidFill>
              </a:rPr>
              <a:t> health outcomes. 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A59482"/>
                </a:solidFill>
              </a:rPr>
              <a:t>Novelty</a:t>
            </a:r>
            <a:r>
              <a:rPr lang="en-GB" sz="2000" dirty="0"/>
              <a:t>: We need to identify new ideas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9B00C3"/>
                </a:solidFill>
              </a:rPr>
              <a:t>Means: </a:t>
            </a:r>
            <a:r>
              <a:rPr lang="en-GB" sz="2000" dirty="0"/>
              <a:t>We have priors about some of the technologies / strategies being used by Health Innovators: Digital / data / social innovation and people-powered approaches (e.g. peer support)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FF5A00"/>
                </a:solidFill>
              </a:rPr>
              <a:t>Users / Purposes: </a:t>
            </a:r>
            <a:r>
              <a:rPr lang="en-GB" sz="2000" dirty="0"/>
              <a:t>These new ideas are developed by specific actors and play particular roles in formal/informal health systems.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framework: Key ideas</a:t>
            </a:r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44400" cy="5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 dirty="0"/>
              <a:t>We are running a set of pilots to measure health innovations in different data sources.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 dirty="0"/>
              <a:t>We are going from the known to the unknown.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 dirty="0"/>
              <a:t>By mapping the known we create a baseline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 dirty="0"/>
              <a:t>Two methods provide the foundation for our analysis: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b="1" dirty="0">
                <a:solidFill>
                  <a:srgbClr val="9B00C3"/>
                </a:solidFill>
              </a:rPr>
              <a:t>Network science: </a:t>
            </a:r>
            <a:r>
              <a:rPr lang="en-GB" sz="2400" dirty="0">
                <a:solidFill>
                  <a:schemeClr val="dk1"/>
                </a:solidFill>
              </a:rPr>
              <a:t>We expand from existing networks to identify new actors</a:t>
            </a:r>
            <a:endParaRPr sz="2400" b="1" dirty="0">
              <a:solidFill>
                <a:srgbClr val="9B00C3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 b="1" dirty="0">
                <a:solidFill>
                  <a:srgbClr val="9B00C3"/>
                </a:solidFill>
              </a:rPr>
              <a:t>Natural language processing</a:t>
            </a:r>
            <a:r>
              <a:rPr lang="en-GB" sz="2400" dirty="0"/>
              <a:t>: We transform text into data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 dirty="0"/>
              <a:t>We identify gaps through interaction with stakeholders and address them by incorporating new data into the analysis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145200" y="771025"/>
            <a:ext cx="1762200" cy="1259700"/>
          </a:xfrm>
          <a:prstGeom prst="roundRect">
            <a:avLst>
              <a:gd name="adj" fmla="val 16667"/>
            </a:avLst>
          </a:prstGeom>
          <a:solidFill>
            <a:srgbClr val="FF5A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Innovation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5" name="Shape 555"/>
          <p:cNvCxnSpPr>
            <a:stCxn id="554" idx="3"/>
            <a:endCxn id="556" idx="1"/>
          </p:cNvCxnSpPr>
          <p:nvPr/>
        </p:nvCxnSpPr>
        <p:spPr>
          <a:xfrm>
            <a:off x="1907400" y="1400875"/>
            <a:ext cx="676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Shape 557"/>
          <p:cNvCxnSpPr>
            <a:stCxn id="554" idx="2"/>
            <a:endCxn id="558" idx="1"/>
          </p:cNvCxnSpPr>
          <p:nvPr/>
        </p:nvCxnSpPr>
        <p:spPr>
          <a:xfrm rot="-5400000" flipH="1">
            <a:off x="72000" y="2985025"/>
            <a:ext cx="3465900" cy="15573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Shape 556"/>
          <p:cNvSpPr/>
          <p:nvPr/>
        </p:nvSpPr>
        <p:spPr>
          <a:xfrm>
            <a:off x="2583600" y="771025"/>
            <a:ext cx="6298200" cy="12597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What health innovations are being funded already? In what domains? To address what needs?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(Labelled, filtered, known)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583600" y="2712550"/>
            <a:ext cx="6298200" cy="1259700"/>
          </a:xfrm>
          <a:prstGeom prst="roundRect">
            <a:avLst>
              <a:gd name="adj" fmla="val 16667"/>
            </a:avLst>
          </a:prstGeom>
          <a:solidFill>
            <a:srgbClr val="FF00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happening in the network / ‘neighbourhood’ of known health innovators?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(Expands from the initial ‘seed’ into the unknown)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60" name="Shape 560"/>
          <p:cNvCxnSpPr>
            <a:stCxn id="556" idx="2"/>
            <a:endCxn id="559" idx="0"/>
          </p:cNvCxnSpPr>
          <p:nvPr/>
        </p:nvCxnSpPr>
        <p:spPr>
          <a:xfrm>
            <a:off x="5732700" y="2030725"/>
            <a:ext cx="0" cy="68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8" name="Shape 558"/>
          <p:cNvSpPr/>
          <p:nvPr/>
        </p:nvSpPr>
        <p:spPr>
          <a:xfrm>
            <a:off x="2583600" y="4866875"/>
            <a:ext cx="6298200" cy="1259700"/>
          </a:xfrm>
          <a:prstGeom prst="roundRect">
            <a:avLst>
              <a:gd name="adj" fmla="val 16667"/>
            </a:avLst>
          </a:prstGeom>
          <a:solidFill>
            <a:srgbClr val="9B00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happening in other platforms and sites being where we would expect to see health innovation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(targets specific areas of interest, fills gap in the above)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61" name="Shape 561"/>
          <p:cNvCxnSpPr>
            <a:stCxn id="559" idx="2"/>
            <a:endCxn id="558" idx="0"/>
          </p:cNvCxnSpPr>
          <p:nvPr/>
        </p:nvCxnSpPr>
        <p:spPr>
          <a:xfrm>
            <a:off x="5732700" y="3972250"/>
            <a:ext cx="0" cy="89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0" animBg="1"/>
      <p:bldP spid="559" grpId="0" animBg="1"/>
      <p:bldP spid="5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496350" y="1958175"/>
            <a:ext cx="3439800" cy="4205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RWJF open / web data / Pioneers / Global (~25K projects with dates, amounts, organisations, topics, </a:t>
            </a:r>
            <a:r>
              <a:rPr lang="en-GB" b="1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Agency for Healthcare Research and Quality (AHRQ)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 err="1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Grants.gov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UK Gateway to Research (UK research funding)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Innovate UK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 Horizon 2020 projects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1400"/>
              <a:buFont typeface="Century Gothic"/>
              <a:buChar char="●"/>
            </a:pPr>
            <a:r>
              <a:rPr lang="en-GB" dirty="0">
                <a:solidFill>
                  <a:srgbClr val="FF00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360 Giving (NGO activity in UK, includes Nesta)</a:t>
            </a:r>
            <a:endParaRPr dirty="0">
              <a:solidFill>
                <a:srgbClr val="FF004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GB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Research.gov</a:t>
            </a:r>
            <a:r>
              <a:rPr lang="en-GB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Federal </a:t>
            </a:r>
            <a:r>
              <a:rPr lang="en-GB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</a:t>
            </a:r>
            <a:r>
              <a:rPr lang="en-GB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Expenditures and Results, Tracking Accountability in Government Grants System (TAGGS), US Environmental Protection Agency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Shape 56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Pilot 1a: </a:t>
            </a:r>
            <a:r>
              <a:rPr lang="en-GB"/>
              <a:t>Funding landscape for Health innovation in the USA / UK / EU </a:t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432850" y="718625"/>
            <a:ext cx="3503300" cy="1310275"/>
          </a:xfrm>
          <a:prstGeom prst="flowChartMagneticDisk">
            <a:avLst/>
          </a:prstGeom>
          <a:solidFill>
            <a:srgbClr val="FFB81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Funding data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6289875" y="798075"/>
            <a:ext cx="2646000" cy="1149900"/>
          </a:xfrm>
          <a:prstGeom prst="roundRect">
            <a:avLst>
              <a:gd name="adj" fmla="val 16667"/>
            </a:avLst>
          </a:prstGeom>
          <a:solidFill>
            <a:srgbClr val="FFB81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entury Gothic"/>
                <a:ea typeface="Century Gothic"/>
                <a:cs typeface="Century Gothic"/>
                <a:sym typeface="Century Gothic"/>
              </a:rPr>
              <a:t>Health innovations</a:t>
            </a:r>
            <a:endParaRPr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70" name="Shape 570"/>
          <p:cNvCxnSpPr>
            <a:stCxn id="568" idx="4"/>
            <a:endCxn id="569" idx="1"/>
          </p:cNvCxnSpPr>
          <p:nvPr/>
        </p:nvCxnSpPr>
        <p:spPr>
          <a:xfrm rot="10800000" flipH="1">
            <a:off x="3936150" y="1373163"/>
            <a:ext cx="23538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1" name="Shape 571"/>
          <p:cNvSpPr/>
          <p:nvPr/>
        </p:nvSpPr>
        <p:spPr>
          <a:xfrm>
            <a:off x="4083400" y="2859525"/>
            <a:ext cx="3630300" cy="2713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We have developed </a:t>
            </a:r>
            <a:r>
              <a:rPr lang="en-GB" sz="1800" b="1">
                <a:solidFill>
                  <a:srgbClr val="9B00C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Namor</a:t>
            </a: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, an information retrieval tool which allows us to identify documents and rank in specific topics within a ‘corpus’.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We can use funding metadata to identify locations, amounts, times...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72" name="Shape 572"/>
          <p:cNvCxnSpPr>
            <a:endCxn id="571" idx="0"/>
          </p:cNvCxnSpPr>
          <p:nvPr/>
        </p:nvCxnSpPr>
        <p:spPr>
          <a:xfrm>
            <a:off x="4775050" y="1379625"/>
            <a:ext cx="1123500" cy="147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animBg="1"/>
      <p:bldP spid="568" grpId="0" animBg="1"/>
      <p:bldP spid="569" grpId="0" animBg="1"/>
      <p:bldP spid="5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subTitle" idx="1"/>
          </p:nvPr>
        </p:nvSpPr>
        <p:spPr>
          <a:xfrm>
            <a:off x="137350" y="119733"/>
            <a:ext cx="8744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in data collection and analysis</a:t>
            </a:r>
            <a:endParaRPr/>
          </a:p>
        </p:txBody>
      </p:sp>
      <p:sp>
        <p:nvSpPr>
          <p:cNvPr id="578" name="Shape 578"/>
          <p:cNvSpPr txBox="1">
            <a:spLocks noGrp="1"/>
          </p:cNvSpPr>
          <p:nvPr>
            <p:ph type="body" idx="2"/>
          </p:nvPr>
        </p:nvSpPr>
        <p:spPr>
          <a:xfrm>
            <a:off x="137350" y="829400"/>
            <a:ext cx="8744400" cy="5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We currently have ~128K records including highly relevant data sources (RWJF) and others that have to be queried to find innovation-related projects. </a:t>
            </a:r>
            <a:endParaRPr sz="22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 dirty="0"/>
              <a:t>An initial analysis of the funding data we have collected leads us to identify 39K grants related to health, with a value of $215 Bn. Now we will look for Health Innovations in there:</a:t>
            </a:r>
            <a:endParaRPr sz="2200" dirty="0"/>
          </a:p>
          <a:p>
            <a:pPr marL="457200" lvl="0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Projects that use innovative technologies. </a:t>
            </a:r>
            <a:endParaRPr sz="2200" dirty="0"/>
          </a:p>
          <a:p>
            <a:pPr lvl="1" indent="-317500">
              <a:buClr>
                <a:srgbClr val="FF0041"/>
              </a:buClr>
              <a:buSzPts val="1400"/>
            </a:pPr>
            <a:r>
              <a:rPr lang="en-GB" dirty="0">
                <a:solidFill>
                  <a:srgbClr val="FF0041"/>
                </a:solidFill>
              </a:rPr>
              <a:t>An initial exploration reveals 752 health projects using ML, 543 Robotics, 200 using VR and 140 using </a:t>
            </a:r>
            <a:r>
              <a:rPr lang="en-GB" dirty="0" err="1">
                <a:solidFill>
                  <a:srgbClr val="FF0041"/>
                </a:solidFill>
              </a:rPr>
              <a:t>Blockchain</a:t>
            </a:r>
            <a:r>
              <a:rPr lang="en-GB" dirty="0">
                <a:solidFill>
                  <a:srgbClr val="FF0041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Projects that are similar to those supported by RWJF/Nesta innovation programmes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 dirty="0"/>
              <a:t>Projects that are very different from the rest or in new topics not mentioned before.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sta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sta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Macintosh PowerPoint</Application>
  <PresentationFormat>On-screen Show (4:3)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Nesta Templates</vt:lpstr>
      <vt:lpstr>Nesta Templates</vt:lpstr>
      <vt:lpstr>Health mapping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mapping project update</dc:title>
  <cp:lastModifiedBy>Microsoft Office User</cp:lastModifiedBy>
  <cp:revision>1</cp:revision>
  <dcterms:modified xsi:type="dcterms:W3CDTF">2018-04-08T13:58:03Z</dcterms:modified>
</cp:coreProperties>
</file>